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72" r:id="rId5"/>
    <p:sldId id="260" r:id="rId6"/>
    <p:sldId id="261" r:id="rId7"/>
    <p:sldId id="270" r:id="rId8"/>
    <p:sldId id="263" r:id="rId9"/>
    <p:sldId id="264" r:id="rId10"/>
    <p:sldId id="265" r:id="rId11"/>
    <p:sldId id="268" r:id="rId12"/>
    <p:sldId id="271" r:id="rId13"/>
    <p:sldId id="267" r:id="rId14"/>
  </p:sldIdLst>
  <p:sldSz cx="9144000" cy="5143500" type="screen16x9"/>
  <p:notesSz cx="6858000" cy="9144000"/>
  <p:embeddedFontLst>
    <p:embeddedFont>
      <p:font typeface="Economica" panose="020B060402020202020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CDA7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297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93087" y="1515350"/>
            <a:ext cx="6766148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Програмна система для підтримки інтерактивного вивчення лексики іноземної мови з функціями спільного редагування, тестування та змагань. Мобільний застосунок</a:t>
            </a: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3;p13"/>
          <p:cNvSpPr txBox="1">
            <a:spLocks/>
          </p:cNvSpPr>
          <p:nvPr/>
        </p:nvSpPr>
        <p:spPr>
          <a:xfrm>
            <a:off x="1547446" y="3352279"/>
            <a:ext cx="6175718" cy="15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indent="0"/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Свириденко Д.О., </a:t>
            </a:r>
            <a:r>
              <a:rPr lang="ru-U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ПЗПІ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-21-</a:t>
            </a:r>
            <a:r>
              <a:rPr lang="ru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l"/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 ст. </a:t>
            </a:r>
            <a:r>
              <a:rPr lang="uk-U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викл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каф. ПІ </a:t>
            </a:r>
            <a:r>
              <a:rPr lang="uk-U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Широкопетлєва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М.С. </a:t>
            </a:r>
          </a:p>
          <a:p>
            <a:pPr marL="0" indent="0"/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63112-0AC1-9DF8-1914-7657836F3D7F}"/>
              </a:ext>
            </a:extLst>
          </p:cNvPr>
          <p:cNvSpPr txBox="1"/>
          <p:nvPr/>
        </p:nvSpPr>
        <p:spPr>
          <a:xfrm>
            <a:off x="4094143" y="4746229"/>
            <a:ext cx="2082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16 червня, 2025</a:t>
            </a:r>
            <a:endParaRPr lang="en-US" dirty="0">
              <a:latin typeface="Economica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278321" y="-202078"/>
            <a:ext cx="4587358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/>
              <a:t>Інтерфейс користувача </a:t>
            </a:r>
            <a:endParaRPr sz="28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98DE89-2AF5-464D-8062-3819612B52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0653" y="791001"/>
            <a:ext cx="1619250" cy="34651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86A476-49DF-43E6-8191-AF669653F1C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69642" y="791001"/>
            <a:ext cx="1619250" cy="34651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09F70A-1EB1-4C22-8922-398FFB63D8F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855110" y="791001"/>
            <a:ext cx="1619250" cy="34651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A4D818-E6BF-439B-A3FC-27503AE1524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040578" y="791001"/>
            <a:ext cx="1619250" cy="34651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398695" y="-143620"/>
            <a:ext cx="533435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33049" y="46919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9230FB-79A2-44BE-9A6F-46CA93F53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067" y="4606349"/>
            <a:ext cx="400662" cy="3920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C307DC-73A5-4EA6-B7C0-261F118BD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445" y="687680"/>
            <a:ext cx="3567907" cy="39067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DB9C8B-328F-487B-A821-F25596F02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760" y="687680"/>
            <a:ext cx="3962039" cy="26639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1154DB-129A-4E8D-BEBF-B6C1EFE96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448" y="3396958"/>
            <a:ext cx="400662" cy="3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D6612-E3D3-43D2-4A64-5CCEF1D8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79" y="1197090"/>
            <a:ext cx="8520600" cy="303163"/>
          </a:xfrm>
        </p:spPr>
        <p:txBody>
          <a:bodyPr>
            <a:normAutofit fontScale="90000"/>
          </a:bodyPr>
          <a:lstStyle/>
          <a:p>
            <a:r>
              <a:rPr lang="ru-RU" dirty="0"/>
              <a:t>Участь у </a:t>
            </a:r>
            <a:r>
              <a:rPr lang="ru-RU" dirty="0" err="1"/>
              <a:t>виставці</a:t>
            </a:r>
            <a:r>
              <a:rPr lang="ru-RU" dirty="0"/>
              <a:t> та </a:t>
            </a:r>
            <a:r>
              <a:rPr lang="ru-RU" dirty="0" err="1"/>
              <a:t>публікація</a:t>
            </a:r>
            <a:r>
              <a:rPr lang="ru-RU" dirty="0"/>
              <a:t> тез</a:t>
            </a:r>
            <a:br>
              <a:rPr lang="ru-RU" dirty="0"/>
            </a:b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43BD73-4C98-E0B3-F5D7-E58175BDF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72" y="1013988"/>
            <a:ext cx="2441895" cy="34669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B049CA-7AC3-DA97-01BC-C5A1E8ABA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84" y="1253359"/>
            <a:ext cx="3853974" cy="29882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325828-F919-CD7E-A085-D0A15EC4BFE4}"/>
              </a:ext>
            </a:extLst>
          </p:cNvPr>
          <p:cNvSpPr txBox="1"/>
          <p:nvPr/>
        </p:nvSpPr>
        <p:spPr>
          <a:xfrm>
            <a:off x="8707901" y="4674848"/>
            <a:ext cx="386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35EEF41-5B9E-4186-8855-3C8162DCC2D6}" type="slidenum">
              <a:rPr lang="uk-UA" smtClean="0"/>
              <a:pPr/>
              <a:t>12</a:t>
            </a:fld>
            <a:endParaRPr lang="en-US" dirty="0"/>
          </a:p>
        </p:txBody>
      </p:sp>
      <p:pic>
        <p:nvPicPr>
          <p:cNvPr id="15" name="Google Shape;80;p15">
            <a:extLst>
              <a:ext uri="{FF2B5EF4-FFF2-40B4-BE49-F238E27FC236}">
                <a16:creationId xmlns:a16="http://schemas.microsoft.com/office/drawing/2014/main" id="{8B21023A-28E0-996F-5332-63090946E2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994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556714" y="148625"/>
            <a:ext cx="2030571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699" y="125234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ctr">
              <a:buNone/>
            </a:pPr>
            <a:r>
              <a:rPr lang="ru-RU" dirty="0" err="1"/>
              <a:t>Розроблене</a:t>
            </a:r>
            <a:r>
              <a:rPr lang="ru-RU" dirty="0"/>
              <a:t> </a:t>
            </a:r>
            <a:r>
              <a:rPr lang="ru-RU" dirty="0" err="1"/>
              <a:t>програмне</a:t>
            </a:r>
            <a:r>
              <a:rPr lang="ru-RU" dirty="0"/>
              <a:t> </a:t>
            </a:r>
            <a:r>
              <a:rPr lang="ru-RU" dirty="0" err="1"/>
              <a:t>забезпечення</a:t>
            </a:r>
            <a:r>
              <a:rPr lang="ru-RU" dirty="0"/>
              <a:t> для моб</a:t>
            </a:r>
            <a:r>
              <a:rPr lang="uk-UA" dirty="0" err="1"/>
              <a:t>ільного</a:t>
            </a:r>
            <a:r>
              <a:rPr lang="uk-UA" dirty="0"/>
              <a:t> застосунку </a:t>
            </a:r>
            <a:r>
              <a:rPr lang="ru-RU" dirty="0" err="1"/>
              <a:t>продемонструвало</a:t>
            </a:r>
            <a:r>
              <a:rPr lang="ru-RU" dirty="0"/>
              <a:t> </a:t>
            </a:r>
            <a:r>
              <a:rPr lang="ru-RU" dirty="0" err="1"/>
              <a:t>високу</a:t>
            </a:r>
            <a:r>
              <a:rPr lang="ru-RU" dirty="0"/>
              <a:t> </a:t>
            </a:r>
            <a:r>
              <a:rPr lang="ru-RU" dirty="0" err="1"/>
              <a:t>практичну</a:t>
            </a:r>
            <a:r>
              <a:rPr lang="ru-RU" dirty="0"/>
              <a:t> </a:t>
            </a:r>
            <a:r>
              <a:rPr lang="ru-RU" dirty="0" err="1"/>
              <a:t>цінність</a:t>
            </a:r>
            <a:r>
              <a:rPr lang="ru-RU" dirty="0"/>
              <a:t> та </a:t>
            </a:r>
            <a:r>
              <a:rPr lang="ru-RU" dirty="0" err="1"/>
              <a:t>технічну</a:t>
            </a:r>
            <a:r>
              <a:rPr lang="ru-RU" dirty="0"/>
              <a:t> </a:t>
            </a:r>
            <a:r>
              <a:rPr lang="ru-RU" dirty="0" err="1"/>
              <a:t>реалістичність</a:t>
            </a:r>
            <a:r>
              <a:rPr lang="ru-RU" dirty="0"/>
              <a:t>. </a:t>
            </a:r>
            <a:r>
              <a:rPr lang="ru-RU" dirty="0" err="1"/>
              <a:t>Застосунок</a:t>
            </a:r>
            <a:r>
              <a:rPr lang="ru-RU" dirty="0"/>
              <a:t> </a:t>
            </a:r>
            <a:r>
              <a:rPr lang="ru-RU" dirty="0" err="1"/>
              <a:t>ефективно</a:t>
            </a:r>
            <a:r>
              <a:rPr lang="ru-RU" dirty="0"/>
              <a:t> </a:t>
            </a:r>
            <a:r>
              <a:rPr lang="ru-RU" dirty="0" err="1"/>
              <a:t>вирішує</a:t>
            </a:r>
            <a:r>
              <a:rPr lang="ru-RU" dirty="0"/>
              <a:t> проблему </a:t>
            </a:r>
            <a:r>
              <a:rPr lang="ru-RU" dirty="0" err="1"/>
              <a:t>спільної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/>
              <a:t>зі</a:t>
            </a:r>
            <a:r>
              <a:rPr lang="ru-RU" dirty="0"/>
              <a:t> словниками, </a:t>
            </a:r>
            <a:r>
              <a:rPr lang="ru-RU" dirty="0" err="1"/>
              <a:t>поєднуючи</a:t>
            </a:r>
            <a:r>
              <a:rPr lang="ru-RU" dirty="0"/>
              <a:t> </a:t>
            </a:r>
            <a:r>
              <a:rPr lang="ru-RU" dirty="0" err="1"/>
              <a:t>навчальні</a:t>
            </a:r>
            <a:r>
              <a:rPr lang="ru-RU" dirty="0"/>
              <a:t> </a:t>
            </a:r>
            <a:r>
              <a:rPr lang="ru-RU" dirty="0" err="1"/>
              <a:t>інструменти</a:t>
            </a:r>
            <a:r>
              <a:rPr lang="ru-RU" dirty="0"/>
              <a:t> з </a:t>
            </a:r>
            <a:r>
              <a:rPr lang="ru-RU" dirty="0" err="1"/>
              <a:t>гейміфікацією</a:t>
            </a:r>
            <a:r>
              <a:rPr lang="ru-RU" dirty="0"/>
              <a:t> та </a:t>
            </a:r>
            <a:r>
              <a:rPr lang="ru-RU" dirty="0" err="1"/>
              <a:t>гнучким</a:t>
            </a:r>
            <a:r>
              <a:rPr lang="ru-RU" dirty="0"/>
              <a:t> контролем доступу. </a:t>
            </a:r>
            <a:r>
              <a:rPr lang="ru-RU" dirty="0" err="1"/>
              <a:t>Архітектура</a:t>
            </a:r>
            <a:r>
              <a:rPr lang="ru-RU" dirty="0"/>
              <a:t> </a:t>
            </a:r>
            <a:r>
              <a:rPr lang="ru-RU" dirty="0" err="1"/>
              <a:t>побудована</a:t>
            </a:r>
            <a:r>
              <a:rPr lang="ru-RU" dirty="0"/>
              <a:t> так,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підтримувати</a:t>
            </a:r>
            <a:r>
              <a:rPr lang="ru-RU" dirty="0"/>
              <a:t> </a:t>
            </a:r>
            <a:r>
              <a:rPr lang="ru-RU" dirty="0" err="1"/>
              <a:t>подальший</a:t>
            </a:r>
            <a:r>
              <a:rPr lang="ru-RU" dirty="0"/>
              <a:t> </a:t>
            </a:r>
            <a:r>
              <a:rPr lang="ru-RU" dirty="0" err="1"/>
              <a:t>розвиток</a:t>
            </a:r>
            <a:r>
              <a:rPr lang="ru-RU" dirty="0"/>
              <a:t>: </a:t>
            </a:r>
            <a:r>
              <a:rPr lang="ru-RU" dirty="0" err="1"/>
              <a:t>можливе</a:t>
            </a:r>
            <a:r>
              <a:rPr lang="ru-RU" dirty="0"/>
              <a:t> </a:t>
            </a:r>
            <a:r>
              <a:rPr lang="ru-RU" dirty="0" err="1"/>
              <a:t>додавання</a:t>
            </a:r>
            <a:r>
              <a:rPr lang="ru-RU" dirty="0"/>
              <a:t> </a:t>
            </a:r>
            <a:r>
              <a:rPr lang="ru-RU" dirty="0" err="1"/>
              <a:t>нових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 </a:t>
            </a:r>
            <a:r>
              <a:rPr lang="ru-RU" dirty="0" err="1"/>
              <a:t>тестів</a:t>
            </a:r>
            <a:r>
              <a:rPr lang="ru-RU" dirty="0"/>
              <a:t>, </a:t>
            </a:r>
            <a:r>
              <a:rPr lang="ru-RU" dirty="0" err="1"/>
              <a:t>підключення</a:t>
            </a:r>
            <a:r>
              <a:rPr lang="ru-RU" dirty="0"/>
              <a:t> </a:t>
            </a:r>
            <a:r>
              <a:rPr lang="ru-RU" dirty="0" err="1"/>
              <a:t>зовнішніх</a:t>
            </a:r>
            <a:r>
              <a:rPr lang="ru-RU" dirty="0"/>
              <a:t> </a:t>
            </a:r>
            <a:r>
              <a:rPr lang="ru-RU" dirty="0" err="1"/>
              <a:t>сервісів</a:t>
            </a:r>
            <a:r>
              <a:rPr lang="ru-RU" dirty="0"/>
              <a:t>. Сфера </a:t>
            </a:r>
            <a:r>
              <a:rPr lang="ru-RU" dirty="0" err="1"/>
              <a:t>застосування</a:t>
            </a:r>
            <a:r>
              <a:rPr lang="ru-RU" dirty="0"/>
              <a:t> </a:t>
            </a:r>
            <a:r>
              <a:rPr lang="ru-RU" dirty="0" err="1"/>
              <a:t>охоплює</a:t>
            </a:r>
            <a:r>
              <a:rPr lang="ru-RU" dirty="0"/>
              <a:t> як </a:t>
            </a:r>
            <a:r>
              <a:rPr lang="ru-RU" dirty="0" err="1"/>
              <a:t>освітні</a:t>
            </a:r>
            <a:r>
              <a:rPr lang="ru-RU" dirty="0"/>
              <a:t> установи, так і </a:t>
            </a:r>
            <a:r>
              <a:rPr lang="ru-RU" dirty="0" err="1"/>
              <a:t>корпоративне</a:t>
            </a:r>
            <a:r>
              <a:rPr lang="ru-RU" dirty="0"/>
              <a:t> </a:t>
            </a:r>
            <a:r>
              <a:rPr lang="ru-RU" dirty="0" err="1"/>
              <a:t>навчання</a:t>
            </a:r>
            <a:r>
              <a:rPr lang="ru-RU" dirty="0"/>
              <a:t>, </a:t>
            </a:r>
            <a:r>
              <a:rPr lang="ru-RU" dirty="0" err="1"/>
              <a:t>забезпечуючи</a:t>
            </a:r>
            <a:r>
              <a:rPr lang="ru-RU" dirty="0"/>
              <a:t> </a:t>
            </a:r>
            <a:r>
              <a:rPr lang="ru-RU" dirty="0" err="1"/>
              <a:t>адаптивність</a:t>
            </a:r>
            <a:r>
              <a:rPr lang="ru-RU" dirty="0"/>
              <a:t> до потреб </a:t>
            </a:r>
            <a:r>
              <a:rPr lang="ru-RU" dirty="0" err="1"/>
              <a:t>різних</a:t>
            </a:r>
            <a:r>
              <a:rPr lang="ru-RU" dirty="0"/>
              <a:t> </a:t>
            </a:r>
            <a:r>
              <a:rPr lang="ru-RU" dirty="0" err="1"/>
              <a:t>категорій</a:t>
            </a:r>
            <a:r>
              <a:rPr lang="ru-RU" dirty="0"/>
              <a:t> </a:t>
            </a:r>
            <a:r>
              <a:rPr lang="ru-RU" dirty="0" err="1"/>
              <a:t>користувачів</a:t>
            </a:r>
            <a:r>
              <a:rPr lang="ru-RU" dirty="0"/>
              <a:t>.</a:t>
            </a:r>
            <a:endParaRPr lang="uk-UA" sz="1600" dirty="0">
              <a:latin typeface="+mn-lt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264061" y="-47300"/>
            <a:ext cx="2615875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Мета </a:t>
            </a:r>
            <a:r>
              <a:rPr lang="ru-RU" sz="3200" dirty="0" err="1"/>
              <a:t>роботи</a:t>
            </a:r>
            <a:endParaRPr lang="ru-RU"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757379" y="701356"/>
            <a:ext cx="7629238" cy="1254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spcBef>
                <a:spcPts val="1200"/>
              </a:spcBef>
              <a:buNone/>
            </a:pPr>
            <a:r>
              <a:rPr lang="uk-UA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Створити </a:t>
            </a:r>
            <a:r>
              <a:rPr lang="uk-U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мобільний застосунок </a:t>
            </a:r>
            <a:r>
              <a:rPr lang="uk-UA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FlipLearn</a:t>
            </a:r>
            <a:r>
              <a:rPr lang="uk-U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інтерактивного вивчення лексики іноземної мови з підтримкою спільного редагування словників, тестування та змагань.</a:t>
            </a:r>
            <a:endParaRPr lang="uk-UA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1E62F-B66F-4780-9E97-0A296C2C8A70}"/>
              </a:ext>
            </a:extLst>
          </p:cNvPr>
          <p:cNvSpPr txBox="1"/>
          <p:nvPr/>
        </p:nvSpPr>
        <p:spPr>
          <a:xfrm>
            <a:off x="757379" y="2602522"/>
            <a:ext cx="762923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Неточність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перекладів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Нестача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механізмів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призводить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помилок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спільних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словниках,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підриває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довіру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Недостатня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гнучкість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доступу: Лише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публічний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повністю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приватний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стримує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обмін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малими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групами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Брак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інтерактивності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Більшість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мобільних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додатків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враховують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потреби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поколінь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гейміфікації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миттєвій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Google Shape;71;p14">
            <a:extLst>
              <a:ext uri="{FF2B5EF4-FFF2-40B4-BE49-F238E27FC236}">
                <a16:creationId xmlns:a16="http://schemas.microsoft.com/office/drawing/2014/main" id="{B420C7F0-A6AE-3CD2-B156-090DFDB3E831}"/>
              </a:ext>
            </a:extLst>
          </p:cNvPr>
          <p:cNvSpPr txBox="1">
            <a:spLocks/>
          </p:cNvSpPr>
          <p:nvPr/>
        </p:nvSpPr>
        <p:spPr>
          <a:xfrm>
            <a:off x="3352028" y="1660442"/>
            <a:ext cx="2615875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 sz="3200" dirty="0"/>
              <a:t>Актуальність</a:t>
            </a:r>
            <a:endParaRPr lang="ru-RU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229266" y="0"/>
            <a:ext cx="4576823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існуючих рішень</a:t>
            </a:r>
            <a:endParaRPr sz="32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5FAA35-76C9-4F2C-83FE-1657B5C0C57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478" y="916973"/>
            <a:ext cx="4495858" cy="21538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17B46-1901-442D-AF78-878BA3D97BDE}"/>
              </a:ext>
            </a:extLst>
          </p:cNvPr>
          <p:cNvSpPr txBox="1"/>
          <p:nvPr/>
        </p:nvSpPr>
        <p:spPr>
          <a:xfrm>
            <a:off x="5389205" y="3156508"/>
            <a:ext cx="2221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Головна сторінка 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Quizlet </a:t>
            </a:r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F9A5091-EE38-4812-9AF9-8B09BF20D3B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0" y="2436333"/>
            <a:ext cx="4495858" cy="186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E0ACF-7970-4B23-AC46-406CCE1CFF69}"/>
              </a:ext>
            </a:extLst>
          </p:cNvPr>
          <p:cNvSpPr txBox="1"/>
          <p:nvPr/>
        </p:nvSpPr>
        <p:spPr>
          <a:xfrm>
            <a:off x="1420126" y="4226526"/>
            <a:ext cx="5052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Головна сторінка </a:t>
            </a:r>
            <a:r>
              <a:rPr lang="uk-UA" sz="14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Duolingo</a:t>
            </a:r>
            <a:r>
              <a:rPr lang="uk-UA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FEC55-4076-494C-8069-6883F398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" sz="4400" dirty="0"/>
              <a:t>Постановка задачі та опис системи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18DE8C-AD46-96D0-B092-CEDC9CDF9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Відсутність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ринку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зручного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інструменту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спільного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словників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гнучким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рівнем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Брак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гейміфікованих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механік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мобільних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застосунках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здатних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утримувати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увагу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молодої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аудиторії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Складність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повторного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матеріалів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форматі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тестів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ігор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групових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сесій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Очікуваний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результат -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мобільного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застосунку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Простим і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швидким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редагуванням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словникових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карток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Підтримкою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колективної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часткового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доступу.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Інтерактивними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тестами та 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іграми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923DC-9F8C-2DBE-A763-676F12F289DE}"/>
              </a:ext>
            </a:extLst>
          </p:cNvPr>
          <p:cNvSpPr txBox="1"/>
          <p:nvPr/>
        </p:nvSpPr>
        <p:spPr>
          <a:xfrm>
            <a:off x="8778240" y="4673686"/>
            <a:ext cx="316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35EEF41-5B9E-4186-8855-3C8162DCC2D6}" type="slidenum">
              <a:rPr lang="uk-UA" smtClean="0"/>
              <a:pPr/>
              <a:t>4</a:t>
            </a:fld>
            <a:endParaRPr lang="en-US" dirty="0"/>
          </a:p>
        </p:txBody>
      </p:sp>
      <p:pic>
        <p:nvPicPr>
          <p:cNvPr id="6" name="Google Shape;80;p15">
            <a:extLst>
              <a:ext uri="{FF2B5EF4-FFF2-40B4-BE49-F238E27FC236}">
                <a16:creationId xmlns:a16="http://schemas.microsoft.com/office/drawing/2014/main" id="{9B5D028D-13CC-AEAF-126B-421E9A23EC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519" y="4424027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23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832579" y="52354"/>
            <a:ext cx="5160633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4" y="1294956"/>
            <a:ext cx="1583135" cy="1583135"/>
          </a:xfrm>
          <a:prstGeom prst="rect">
            <a:avLst/>
          </a:prstGeom>
        </p:spPr>
      </p:pic>
      <p:pic>
        <p:nvPicPr>
          <p:cNvPr id="1026" name="Picture 2" descr="Why and how I switched to Kotlin. I'm one of the very few (judging from… |  by Juhani Lehtimäki | AndroidPub | Medium">
            <a:extLst>
              <a:ext uri="{FF2B5EF4-FFF2-40B4-BE49-F238E27FC236}">
                <a16:creationId xmlns:a16="http://schemas.microsoft.com/office/drawing/2014/main" id="{8390FB55-9044-4AC2-A42C-59FA1585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4" y="94899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ase — Вікіпедія">
            <a:extLst>
              <a:ext uri="{FF2B5EF4-FFF2-40B4-BE49-F238E27FC236}">
                <a16:creationId xmlns:a16="http://schemas.microsoft.com/office/drawing/2014/main" id="{E513899B-A0F6-40C3-942C-BCBF2F7E6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3" y="3063299"/>
            <a:ext cx="4488873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rstanding AI at Microsoft">
            <a:extLst>
              <a:ext uri="{FF2B5EF4-FFF2-40B4-BE49-F238E27FC236}">
                <a16:creationId xmlns:a16="http://schemas.microsoft.com/office/drawing/2014/main" id="{CE590855-0856-415D-9967-BC5F038D5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38" y="1238413"/>
            <a:ext cx="2152201" cy="121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sp>
        <p:nvSpPr>
          <p:cNvPr id="10" name="Google Shape;85;p16"/>
          <p:cNvSpPr txBox="1">
            <a:spLocks/>
          </p:cNvSpPr>
          <p:nvPr/>
        </p:nvSpPr>
        <p:spPr>
          <a:xfrm>
            <a:off x="700050" y="-122971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uk-UA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іаграма</a:t>
            </a: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діяльності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07257" y="1881715"/>
            <a:ext cx="21550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endParaRPr lang="uk-UA" sz="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E4D91D-BC87-47AE-AF27-F0C3DA9FCD89}"/>
              </a:ext>
            </a:extLst>
          </p:cNvPr>
          <p:cNvPicPr/>
          <p:nvPr/>
        </p:nvPicPr>
        <p:blipFill>
          <a:blip r:embed="rId4"/>
          <a:srcRect t="1906"/>
          <a:stretch/>
        </p:blipFill>
        <p:spPr>
          <a:xfrm>
            <a:off x="5141743" y="126610"/>
            <a:ext cx="2686930" cy="4814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sp>
        <p:nvSpPr>
          <p:cNvPr id="10" name="Google Shape;85;p16"/>
          <p:cNvSpPr txBox="1">
            <a:spLocks/>
          </p:cNvSpPr>
          <p:nvPr/>
        </p:nvSpPr>
        <p:spPr>
          <a:xfrm>
            <a:off x="1456934" y="63305"/>
            <a:ext cx="6230132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UA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Діаграма</a:t>
            </a:r>
            <a:r>
              <a:rPr lang="ru-UA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послідовностей</a:t>
            </a:r>
            <a:r>
              <a:rPr lang="ru-UA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виконання</a:t>
            </a:r>
            <a:r>
              <a:rPr lang="ru-UA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UA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запиту</a:t>
            </a:r>
            <a:r>
              <a:rPr lang="ru-UA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 </a:t>
            </a:r>
            <a:r>
              <a:rPr lang="ru-UA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системі</a:t>
            </a:r>
            <a:endParaRPr lang="en-US" sz="2000" kern="100" dirty="0">
              <a:effectLst/>
              <a:latin typeface="Economica" panose="020B0604020202020204" charset="0"/>
              <a:ea typeface="Aptos" panose="020B00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07257" y="1881715"/>
            <a:ext cx="215503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endParaRPr lang="uk-UA" sz="7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93EFB7-BED3-488D-8749-A837B8073F1F}"/>
              </a:ext>
            </a:extLst>
          </p:cNvPr>
          <p:cNvPicPr/>
          <p:nvPr/>
        </p:nvPicPr>
        <p:blipFill>
          <a:blip r:embed="rId4"/>
          <a:srcRect t="4562"/>
          <a:stretch/>
        </p:blipFill>
        <p:spPr>
          <a:xfrm>
            <a:off x="1456934" y="925012"/>
            <a:ext cx="6230132" cy="348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8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64486" y="393391"/>
            <a:ext cx="5466572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мобільного застосунку</a:t>
            </a:r>
            <a:endParaRPr sz="3200"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9423EF-CC30-4BA9-A1F6-0B4E3E4F3E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43650" y="130129"/>
            <a:ext cx="2076450" cy="478399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E825F18-3C04-585C-31E6-D932149F0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5" y="1287471"/>
            <a:ext cx="568937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Застосунок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побудований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принципами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Clean Architecture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три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логічні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шари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uk-UA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 &amp; Presentation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App: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містить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точку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входу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(App), DI-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модулі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головну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активність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Presentation: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реалізує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UI і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навігацію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словники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тести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профіль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Використовуються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взаємодіють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виключно</a:t>
            </a:r>
            <a:r>
              <a:rPr kumimoji="0" lang="en-US" altLang="en-US" sz="12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 domain-</a:t>
            </a:r>
            <a:r>
              <a:rPr kumimoji="0" lang="en-US" altLang="en-US" sz="12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шаром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Створена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бібліотека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багаторазових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UI-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компонентів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Містить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чисті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моделі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репозиторіїв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UseCase-сервіси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Реалізує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бізнес-логіку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залежності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 SDK.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Data.local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відповідає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зберігання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 Room-базі (DAO, Entity, Mapper).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RepositoryImpl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реалізує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домену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інкапсулюючи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деталі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зберігання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700050" y="10841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4EE414-7A2C-4998-B510-53F040A50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58" y="457199"/>
            <a:ext cx="4128282" cy="408842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376F220-5326-6258-8177-4014B0E52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256" y="3222183"/>
            <a:ext cx="34887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авторизації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реалізовано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окремий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клас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GoogleAuthClient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відповідає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роботу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 Google-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акаунтом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Firebase-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автентифікацією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_презентації_до_кв_р_бакалавра_2025 (2).potx" id="{EE180F11-118B-4C4B-A09A-DA2AEE9E2BB2}" vid="{5BDE0EEC-08B7-49E6-898C-7F4D3942894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Пахаренко</Template>
  <TotalTime>3943</TotalTime>
  <Words>446</Words>
  <Application>Microsoft Office PowerPoint</Application>
  <PresentationFormat>Экран (16:9)</PresentationFormat>
  <Paragraphs>60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Economica</vt:lpstr>
      <vt:lpstr>Times New Roman</vt:lpstr>
      <vt:lpstr>Open Sans</vt:lpstr>
      <vt:lpstr>Arial</vt:lpstr>
      <vt:lpstr>Шаблон презентації кваліфікаційної роботи магістрів</vt:lpstr>
      <vt:lpstr>Програмна система для підтримки інтерактивного вивчення лексики іноземної мови з функціями спільного редагування, тестування та змагань. Мобільний застосунок</vt:lpstr>
      <vt:lpstr>Мета роботи</vt:lpstr>
      <vt:lpstr>Аналіз існуючих рішень</vt:lpstr>
      <vt:lpstr>Постановка задачі та опис системи</vt:lpstr>
      <vt:lpstr>Вибір технологій розробки </vt:lpstr>
      <vt:lpstr>Презентация PowerPoint</vt:lpstr>
      <vt:lpstr>Презентация PowerPoint</vt:lpstr>
      <vt:lpstr>Архітектура мобільного застосунку</vt:lpstr>
      <vt:lpstr>Приклад реалізації</vt:lpstr>
      <vt:lpstr>Інтерфейс користувача </vt:lpstr>
      <vt:lpstr>Тестування</vt:lpstr>
      <vt:lpstr>Участь у виставці та публікація тез </vt:lpstr>
      <vt:lpstr>Підсумки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організації збору коштів. Клієнтська частина для донорів та адміністраторів</dc:title>
  <dc:creator>Алексей Радионов</dc:creator>
  <cp:lastModifiedBy>Свириденко Дар`я</cp:lastModifiedBy>
  <cp:revision>27</cp:revision>
  <dcterms:created xsi:type="dcterms:W3CDTF">2025-06-03T14:01:02Z</dcterms:created>
  <dcterms:modified xsi:type="dcterms:W3CDTF">2025-06-14T16:03:08Z</dcterms:modified>
</cp:coreProperties>
</file>